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3"/>
    <p:sldMasterId id="2147483653" r:id="rId4"/>
    <p:sldMasterId id="2147483655" r:id="rId5"/>
    <p:sldMasterId id="2147483657" r:id="rId6"/>
    <p:sldMasterId id="2147483659" r:id="rId7"/>
    <p:sldMasterId id="2147483661" r:id="rId8"/>
    <p:sldMasterId id="2147483663" r:id="rId9"/>
    <p:sldMasterId id="2147483665" r:id="rId10"/>
    <p:sldMasterId id="2147483667" r:id="rId11"/>
    <p:sldMasterId id="2147483669" r:id="rId12"/>
  </p:sldMasterIdLst>
  <p:notesMasterIdLst>
    <p:notesMasterId r:id="rId14"/>
  </p:notesMasterIdLst>
  <p:sldIdLst>
    <p:sldId id="256" r:id="rId13"/>
    <p:sldId id="257" r:id="rId15"/>
    <p:sldId id="258" r:id="rId16"/>
    <p:sldId id="259" r:id="rId17"/>
    <p:sldId id="260" r:id="rId18"/>
    <p:sldId id="262" r:id="rId19"/>
  </p:sldIdLst>
  <p:sldSz cx="9144000" cy="514477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6.xml"/><Relationship Id="rId18" Type="http://schemas.openxmlformats.org/officeDocument/2006/relationships/slide" Target="slides/slide5.xml"/><Relationship Id="rId17" Type="http://schemas.openxmlformats.org/officeDocument/2006/relationships/slide" Target="slides/slide4.xml"/><Relationship Id="rId16" Type="http://schemas.openxmlformats.org/officeDocument/2006/relationships/slide" Target="slides/slide3.xml"/><Relationship Id="rId15" Type="http://schemas.openxmlformats.org/officeDocument/2006/relationships/slide" Target="slides/slide2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r>
              <a:rPr lang="en-US" sz="1800" b="0" strike="noStrike" spc="-1">
                <a:solidFill>
                  <a:schemeClr val="dk1"/>
                </a:solidFill>
                <a:latin typeface="Segoe UI" panose="020B0502040204020203"/>
              </a:rPr>
              <a:t>Click to move the slide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marL="215900" indent="-215900"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Click to edit the notes format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&lt;header&gt;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dt" idx="3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&lt;date/time&gt;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ftr" idx="3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71" name="PlaceHolder 6"/>
          <p:cNvSpPr>
            <a:spLocks noGrp="1"/>
          </p:cNvSpPr>
          <p:nvPr>
            <p:ph type="sldNum" idx="3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buNone/>
            </a:pPr>
            <a:fld id="{5DBC3AF8-50E6-408A-92A8-BE1E677D2E87}" type="slidenum"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</a:fld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sldImg"/>
          </p:nvPr>
        </p:nvSpPr>
        <p:spPr>
          <a:xfrm>
            <a:off x="687240" y="1143000"/>
            <a:ext cx="5482800" cy="3085920"/>
          </a:xfrm>
          <a:prstGeom prst="rect">
            <a:avLst/>
          </a:prstGeom>
          <a:ln w="0">
            <a:noFill/>
          </a:ln>
        </p:spPr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咱们今天不聊那些高深的理论，就来扒一扒数学里那些看似枯燥，实则超有用的小概念。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0">
              <a:lnSpc>
                <a:spcPct val="100000"/>
              </a:lnSpc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别紧张，保证不掉书袋，咱们用大白话聊聊数学里的那些事儿。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09A62C2-3337-479A-8289-5AA3CF3D14D5}" type="slidenum">
              <a:rPr lang="en-US" sz="1200" b="0" strike="noStrike" spc="-1">
                <a:solidFill>
                  <a:srgbClr val="000000"/>
                </a:solidFill>
                <a:latin typeface="Times New Roman" panose="02020603050405020304"/>
              </a:rPr>
            </a:fld>
            <a:endParaRPr lang="en-US" sz="12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ldImg"/>
          </p:nvPr>
        </p:nvSpPr>
        <p:spPr>
          <a:xfrm>
            <a:off x="687240" y="1143000"/>
            <a:ext cx="5482800" cy="3085920"/>
          </a:xfrm>
          <a:prstGeom prst="rect">
            <a:avLst/>
          </a:prstGeom>
          <a:ln w="0">
            <a:noFill/>
          </a:ln>
        </p:spPr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先说说这个最大公约数，英文简称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GCD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听着挺唬人，其实特简单。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你和你朋友合伙买了个大蛋糕，想把它切成一样大小的块，分给大家。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这能切出的最大、相等的块数，就是这两个数字的最大公约数。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比如说，你有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48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个苹果，你朋友有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个苹果，你们想把苹果分给相同数量的人，而且每个人得到的苹果数量也一样多，那最多能分给多少人呢？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答案就是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6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个人。因为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48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和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都能被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6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整除，而且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6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是它们共同约数里最大的那个。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0">
              <a:lnSpc>
                <a:spcPct val="100000"/>
              </a:lnSpc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所以，最大公约数，就是一堆数字里，它们共同拥有的最大那个约数。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sldNum" idx="3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63162F9-E97B-43E7-81D3-9235FB995808}" type="slidenum">
              <a:rPr lang="en-US" sz="1200" b="0" strike="noStrike" spc="-1">
                <a:solidFill>
                  <a:srgbClr val="000000"/>
                </a:solidFill>
                <a:latin typeface="Times New Roman" panose="02020603050405020304"/>
              </a:rPr>
            </a:fld>
            <a:endParaRPr lang="en-US" sz="12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sldImg"/>
          </p:nvPr>
        </p:nvSpPr>
        <p:spPr>
          <a:xfrm>
            <a:off x="687240" y="1143000"/>
            <a:ext cx="5482800" cy="3085920"/>
          </a:xfrm>
          <a:prstGeom prst="rect">
            <a:avLst/>
          </a:prstGeom>
          <a:ln w="0">
            <a:noFill/>
          </a:ln>
        </p:spPr>
      </p:sp>
      <p:sp>
        <p:nvSpPr>
          <p:cNvPr id="22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那知道了最大公约数有啥用呢？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用处可大了！最最常见的就是简化分数。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比如你看到一个分数四十八分之十八，是不是觉得有点复杂？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用最大公约数六一除，立马变成八分之三，清爽多了吧？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这就是约分的本质。除了这个，它在实际生活中也特别有用。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比如工厂里要分配零件，设计师要规划图案布局，甚至在密码学里，最大公约数都是个关键角色，帮助我们加密信息，保护隐私。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0">
              <a:lnSpc>
                <a:spcPct val="100000"/>
              </a:lnSpc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可以说，哪里需要公平分配、整齐划一，哪里就有最大公约数的身影。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 type="sldNum" idx="3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FF1C9A8-1404-4268-9BFB-560FA80DEC31}" type="slidenum">
              <a:rPr lang="en-US" sz="1200" b="0" strike="noStrike" spc="-1">
                <a:solidFill>
                  <a:srgbClr val="000000"/>
                </a:solidFill>
                <a:latin typeface="Times New Roman" panose="02020603050405020304"/>
              </a:rPr>
            </a:fld>
            <a:endParaRPr lang="en-US" sz="12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sldImg"/>
          </p:nvPr>
        </p:nvSpPr>
        <p:spPr>
          <a:xfrm>
            <a:off x="687240" y="1143000"/>
            <a:ext cx="5482800" cy="3085920"/>
          </a:xfrm>
          <a:prstGeom prst="rect">
            <a:avLst/>
          </a:prstGeom>
          <a:ln w="0">
            <a:noFill/>
          </a:ln>
        </p:spPr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怎么算这个最大公约数呢？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最经典的方法叫欧几里得算法，也叫辗转相除法，听着又有点玄乎，其实操作起来特别简单。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你就拿两个数，比如刚才的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48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和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用大的数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48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除以小的数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，得到商是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2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，余数是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12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然后，你再用上一步的除数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去除以这个余数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12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，得到商是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，余数是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6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接着，用上一步的除数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12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去除以余数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6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，得到商是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2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，余数是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0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一旦余数变成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0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了，游戏结束！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最后一个非零的余数，也就是这里的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6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，就是这两个数的最大公约数。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0">
              <a:lnSpc>
                <a:spcPct val="100000"/>
              </a:lnSpc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是不是很简单？就像剥洋葱一样，一层一层剥到最后，那个核心就是答案。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 type="sldNum" idx="4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48F309E-B88A-4384-BFFB-11C696A72D2A}" type="slidenum">
              <a:rPr lang="en-US" sz="1200" b="0" strike="noStrike" spc="-1">
                <a:solidFill>
                  <a:srgbClr val="000000"/>
                </a:solidFill>
                <a:latin typeface="Times New Roman" panose="02020603050405020304"/>
              </a:rPr>
            </a:fld>
            <a:endParaRPr lang="en-US" sz="12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sldImg"/>
          </p:nvPr>
        </p:nvSpPr>
        <p:spPr>
          <a:xfrm>
            <a:off x="687240" y="1143000"/>
            <a:ext cx="5482800" cy="3085920"/>
          </a:xfrm>
          <a:prstGeom prst="rect">
            <a:avLst/>
          </a:prstGeom>
          <a:ln w="0">
            <a:noFill/>
          </a:ln>
        </p:spPr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说完了最大公约数，再来看看它的老搭档——最小公倍数，英文简称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LCM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如果说最大公约数是找共同点里的最大值，那最小公倍数就是找共同点里的最小值。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还是举个例子，你每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48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天去一次健身房，你朋友每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天去一次。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你们都想找个日子一起锻炼，问最早几天后你们能同时出现在健身房？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这就需要算最小公倍数了。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48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和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18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的最小公倍数是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144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也就是说，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144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天后，你们俩才能再次同一天去健身房。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0">
              <a:lnSpc>
                <a:spcPct val="100000"/>
              </a:lnSpc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所以，最小公倍数，就是一堆数字里，它们共同拥有的倍数中，最小的那个。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sldNum" idx="4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CB82413-5686-4B56-8904-105D21E69A52}" type="slidenum">
              <a:rPr lang="en-US" sz="1200" b="0" strike="noStrike" spc="-1">
                <a:solidFill>
                  <a:srgbClr val="000000"/>
                </a:solidFill>
                <a:latin typeface="Times New Roman" panose="02020603050405020304"/>
              </a:rPr>
            </a:fld>
            <a:endParaRPr lang="en-US" sz="12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ldImg"/>
          </p:nvPr>
        </p:nvSpPr>
        <p:spPr>
          <a:xfrm>
            <a:off x="687240" y="1143000"/>
            <a:ext cx="5482800" cy="3085920"/>
          </a:xfrm>
          <a:prstGeom prst="rect">
            <a:avLst/>
          </a:prstGeom>
          <a:ln w="0">
            <a:noFill/>
          </a:ln>
        </p:spPr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更有意思的是，最大公约数和最小公倍数之间，还藏着一个非常酷的关系。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它们俩的乘积，竟然等于原来那两个数的乘积！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公式是这样的：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a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乘以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b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等于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gcd a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逗号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b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乘以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lcm a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逗号</a:t>
            </a:r>
            <a:r>
              <a:rPr lang="en-US" sz="2000" b="0" strike="noStrike" spc="-1">
                <a:solidFill>
                  <a:srgbClr val="000000"/>
                </a:solidFill>
                <a:latin typeface="Arial" panose="020B0604020202020204"/>
              </a:rPr>
              <a:t>b</a:t>
            </a: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这个关系简直太神奇了！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这意味着什么呢？意味着如果你已经算出了两个数的最大公约数，那么它们的最小公倍数就等于这两个数的乘积再除以最大公约数。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-215900"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反过来也一样。这在编程里特别有用，比如你想快速计算最小公倍数，就可以先算出最大公约数，然后套用这个公式，效率杠杠的！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5900" indent="0">
              <a:lnSpc>
                <a:spcPct val="100000"/>
              </a:lnSpc>
              <a:buNone/>
            </a:pPr>
            <a:r>
              <a:rPr lang="zh-CN" sz="2000" b="0" strike="noStrike" spc="-1">
                <a:solidFill>
                  <a:srgbClr val="000000"/>
                </a:solidFill>
                <a:latin typeface="Arial" panose="020B0604020202020204"/>
              </a:rPr>
              <a:t>你看，数学就是这样，看似独立的概念，其实内在联系紧密得很。</a:t>
            </a:r>
            <a:endParaRPr lang="en-U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 type="sldNum" idx="4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D743B27-C28E-4B28-B511-8AB9DC989A1F}" type="slidenum">
              <a:rPr lang="en-US" sz="1200" b="0" strike="noStrike" spc="-1">
                <a:solidFill>
                  <a:srgbClr val="000000"/>
                </a:solidFill>
                <a:latin typeface="Times New Roman" panose="02020603050405020304"/>
              </a:rPr>
            </a:fld>
            <a:endParaRPr lang="en-US" sz="12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E89C99-B759-45F6-B081-FC59BC2EB810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069C8F6D-9EE7-4673-865D-6C78D7520BE0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149BAEBC-2E74-41E8-930E-45F5BED003AE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161B3F50-1B46-407A-BC2A-4D82F6AB989E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43000" y="842040"/>
            <a:ext cx="6857640" cy="179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840"/>
            <a:ext cx="8229240" cy="298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503092-28DC-4D4F-9D07-AE5824AA28FA}" type="slidenum">
              <a:rPr/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2164BE5-FB5C-4C8A-B802-CA75F2E5956C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CD1C05D-5496-4104-9CC1-7CE95F6E3F7B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43000" y="842040"/>
            <a:ext cx="6857640" cy="179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203840"/>
            <a:ext cx="8229240" cy="298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lnSpc>
                <a:spcPct val="90000"/>
              </a:lnSpc>
              <a:spcBef>
                <a:spcPts val="1415"/>
              </a:spcBef>
              <a:buNone/>
            </a:pP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9E619E6-EB5F-44EA-BC17-71A9DC618DCA}" type="slidenum">
              <a:rPr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5A8D03D6-7FB3-401F-889B-24FC1A5A67E8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43000" y="842040"/>
            <a:ext cx="6857640" cy="179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203840"/>
            <a:ext cx="4015800" cy="298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lnSpc>
                <a:spcPct val="90000"/>
              </a:lnSpc>
              <a:spcBef>
                <a:spcPts val="1415"/>
              </a:spcBef>
              <a:buNone/>
            </a:pP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74240" y="1203840"/>
            <a:ext cx="4015800" cy="298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lnSpc>
                <a:spcPct val="90000"/>
              </a:lnSpc>
              <a:spcBef>
                <a:spcPts val="1415"/>
              </a:spcBef>
              <a:buNone/>
            </a:pP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529EED1A-8098-452E-88C3-C4C6377276AB}" type="slidenum">
              <a:rPr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6BCD4B83-A3E6-40C9-AEB6-853148489D78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143000" y="842040"/>
            <a:ext cx="6857640" cy="179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4C4E119C-3CFC-4E9D-8FA1-16838DFB16C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1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842040"/>
            <a:ext cx="6857640" cy="179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685800">
              <a:lnSpc>
                <a:spcPct val="90000"/>
              </a:lnSpc>
              <a:buNone/>
            </a:pPr>
            <a:r>
              <a:rPr lang="zh-CN" sz="4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45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00F6569-F646-4E65-84F4-54AEEE30BF8C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203840"/>
            <a:ext cx="8229240" cy="298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100" b="0" strike="noStrike" spc="-1">
                <a:solidFill>
                  <a:schemeClr val="dk1"/>
                </a:solidFill>
                <a:latin typeface="Segoe UI" panose="020B0502040204020203"/>
              </a:rPr>
              <a:t>Click to edit the outline text format</a:t>
            </a: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500" b="0" strike="noStrike" spc="-1">
                <a:solidFill>
                  <a:schemeClr val="dk1"/>
                </a:solidFill>
                <a:latin typeface="Segoe UI" panose="020B0502040204020203"/>
              </a:rPr>
              <a:t>Second Outline Level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350" b="0" strike="noStrike" spc="-1">
                <a:solidFill>
                  <a:schemeClr val="dk1"/>
                </a:solidFill>
                <a:latin typeface="Segoe UI" panose="020B0502040204020203"/>
              </a:rPr>
              <a:t>Third Outline Level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350" b="0" strike="noStrike" spc="-1">
                <a:solidFill>
                  <a:schemeClr val="dk1"/>
                </a:solidFill>
                <a:latin typeface="Segoe UI" panose="020B0502040204020203"/>
              </a:rPr>
              <a:t>Fourth Outline Level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Segoe UI" panose="020B0502040204020203"/>
              </a:rPr>
              <a:t>Fifth Outline Level</a:t>
            </a:r>
            <a:endParaRPr lang="en-US" sz="20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Segoe UI" panose="020B0502040204020203"/>
              </a:rPr>
              <a:t>Sixth Outline Level</a:t>
            </a:r>
            <a:endParaRPr lang="en-US" sz="20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Segoe UI" panose="020B0502040204020203"/>
              </a:rPr>
              <a:t>Seventh Outline Level</a:t>
            </a:r>
            <a:endParaRPr lang="en-US" sz="20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30000" y="343080"/>
            <a:ext cx="2948760" cy="120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lang="zh-CN" sz="24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24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887280" y="740880"/>
            <a:ext cx="4628880" cy="3656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24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24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514350" lvl="1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21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二级</a:t>
            </a: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857250" lvl="2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8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三级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200150" lvl="3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四级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543050" lvl="4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五级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30000" y="1543680"/>
            <a:ext cx="2948760" cy="2859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defTabSz="685800">
              <a:lnSpc>
                <a:spcPct val="90000"/>
              </a:lnSpc>
              <a:spcBef>
                <a:spcPts val="750"/>
              </a:spcBef>
              <a:buNone/>
              <a:tabLst>
                <a:tab pos="0" algn="l"/>
              </a:tabLst>
            </a:pPr>
            <a:r>
              <a:rPr lang="zh-CN" sz="12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12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5E89A01-5247-4561-B5A7-8C43BCD9FA3E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30000" y="343080"/>
            <a:ext cx="2948760" cy="120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lang="zh-CN" sz="24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24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887280" y="740880"/>
            <a:ext cx="4628880" cy="36561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zh-CN" sz="24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单击图标添加图片</a:t>
            </a:r>
            <a:endParaRPr lang="en-US" sz="24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30000" y="1543680"/>
            <a:ext cx="2948760" cy="2859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defTabSz="685800">
              <a:lnSpc>
                <a:spcPct val="90000"/>
              </a:lnSpc>
              <a:spcBef>
                <a:spcPts val="750"/>
              </a:spcBef>
              <a:buNone/>
              <a:tabLst>
                <a:tab pos="0" algn="l"/>
              </a:tabLst>
            </a:pPr>
            <a:r>
              <a:rPr lang="zh-CN" sz="12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12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A8BE1F6-DC6B-4E65-8533-6CF781C03DB3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lang="zh-CN" sz="33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33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369800"/>
            <a:ext cx="7886520" cy="326412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21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514350" lvl="1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8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二级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857250" lvl="2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三级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200150" lvl="3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四级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543050" lvl="4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五级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7F26B57-403E-4581-ADFB-C73CA6C39D8D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543720" y="273960"/>
            <a:ext cx="1971360" cy="4359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lang="zh-CN" sz="33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33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28560" y="273960"/>
            <a:ext cx="5800320" cy="4359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21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514350" lvl="1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8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二级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857250" lvl="2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三级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200150" lvl="3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四级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543050" lvl="4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五级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B12F93A-B54B-4FC9-9A4D-0A655EB4D5B4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lang="zh-CN" sz="33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33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28560" y="1369800"/>
            <a:ext cx="7886520" cy="326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21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514350" lvl="1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8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二级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857250" lvl="2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三级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200150" lvl="3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四级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543050" lvl="4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五级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AC8E571-875D-40F5-A7A6-B2727C6FB58E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23880" y="1282680"/>
            <a:ext cx="7886520" cy="213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lang="zh-CN" sz="4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45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23880" y="3443040"/>
            <a:ext cx="7886520" cy="1125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defTabSz="685800">
              <a:lnSpc>
                <a:spcPct val="90000"/>
              </a:lnSpc>
              <a:spcBef>
                <a:spcPts val="750"/>
              </a:spcBef>
              <a:buNone/>
              <a:tabLst>
                <a:tab pos="0" algn="l"/>
              </a:tabLst>
            </a:pPr>
            <a:r>
              <a:rPr lang="zh-CN" sz="18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BB277D6-69EB-4D19-B376-381771F618A4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lang="zh-CN" sz="33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33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369800"/>
            <a:ext cx="3885840" cy="326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21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514350" lvl="1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8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二级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857250" lvl="2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三级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200150" lvl="3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四级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543050" lvl="4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五级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29240" y="1369800"/>
            <a:ext cx="3885840" cy="326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21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514350" lvl="1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8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二级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857250" lvl="2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三级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200150" lvl="3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四级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543050" lvl="4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五级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724185A-A49B-44CE-A4CD-90147BF52A98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3000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lang="zh-CN" sz="33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33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30000" y="1261440"/>
            <a:ext cx="3867840" cy="617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685800">
              <a:lnSpc>
                <a:spcPct val="90000"/>
              </a:lnSpc>
              <a:spcBef>
                <a:spcPts val="750"/>
              </a:spcBef>
              <a:buNone/>
              <a:tabLst>
                <a:tab pos="0" algn="l"/>
              </a:tabLst>
            </a:pPr>
            <a:r>
              <a:rPr lang="zh-CN" sz="1800" b="1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630000" y="1879560"/>
            <a:ext cx="3867840" cy="276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21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514350" lvl="1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8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二级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857250" lvl="2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三级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200150" lvl="3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四级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543050" lvl="4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五级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29240" y="1261440"/>
            <a:ext cx="3886920" cy="617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685800">
              <a:lnSpc>
                <a:spcPct val="90000"/>
              </a:lnSpc>
              <a:spcBef>
                <a:spcPts val="750"/>
              </a:spcBef>
              <a:buNone/>
              <a:tabLst>
                <a:tab pos="0" algn="l"/>
              </a:tabLst>
            </a:pPr>
            <a:r>
              <a:rPr lang="zh-CN" sz="1800" b="1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629240" y="1879560"/>
            <a:ext cx="3886920" cy="276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21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单击此处编辑母版文本样式</a:t>
            </a:r>
            <a:endParaRPr lang="en-US" sz="21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514350" lvl="1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8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二级</a:t>
            </a:r>
            <a:endParaRPr lang="en-US" sz="18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857250" lvl="2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三级</a:t>
            </a:r>
            <a:endParaRPr lang="en-US" sz="150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200150" lvl="3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四级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  <a:p>
            <a:pPr marL="1543050" lvl="4" indent="-171450" defTabSz="685800">
              <a:lnSpc>
                <a:spcPct val="90000"/>
              </a:lnSpc>
              <a:spcBef>
                <a:spcPts val="375"/>
              </a:spcBef>
              <a:buClr>
                <a:srgbClr val="2C3E50"/>
              </a:buClr>
              <a:buFont typeface="Arial" panose="020B0604020202020204"/>
              <a:buChar char="•"/>
            </a:pPr>
            <a:r>
              <a:rPr lang="zh-CN" sz="135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五级</a:t>
            </a:r>
            <a:endParaRPr lang="en-US" sz="135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2F72301-3D6A-44C4-AAFC-2BDBB44E66CF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lang="zh-CN" sz="3300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单击此处编辑母版标题样式</a:t>
            </a:r>
            <a:endParaRPr lang="en-US" sz="3300" b="0" strike="noStrike" spc="-1">
              <a:solidFill>
                <a:schemeClr val="dk1"/>
              </a:solidFill>
              <a:latin typeface="Segoe UI" panose="020B0502040204020203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FDDB688-2468-4EB3-9B8C-55102D7D98F2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62856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  <a:t>&lt;date/time&gt;</a:t>
            </a:r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3029040" y="4768560"/>
            <a:ext cx="308592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6458040" y="4768560"/>
            <a:ext cx="2057040" cy="27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16A2BFB-25BA-4254-98F7-291DD6357CDE}" type="slidenum">
              <a:rPr lang="en-US" sz="900" b="0" strike="noStrike" spc="-1">
                <a:solidFill>
                  <a:schemeClr val="dk1">
                    <a:tint val="75000"/>
                  </a:schemeClr>
                </a:solidFill>
                <a:latin typeface="Segoe UI" panose="020B0502040204020203"/>
                <a:ea typeface="Segoe UI" panose="020B0502040204020203"/>
              </a:rPr>
            </a:fld>
            <a:endParaRPr lang="en-US" sz="9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8F9FA"/>
            </a:gs>
          </a:gsLst>
          <a:lin ang="8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Decoration Circle"/>
          <p:cNvSpPr/>
          <p:nvPr/>
        </p:nvSpPr>
        <p:spPr>
          <a:xfrm>
            <a:off x="7429680" y="3430080"/>
            <a:ext cx="2285640" cy="2286360"/>
          </a:xfrm>
          <a:prstGeom prst="ellipse">
            <a:avLst/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73" name="Decoration Square"/>
          <p:cNvSpPr/>
          <p:nvPr/>
        </p:nvSpPr>
        <p:spPr>
          <a:xfrm rot="2700000">
            <a:off x="-342720" y="-342720"/>
            <a:ext cx="1142640" cy="1143000"/>
          </a:xfrm>
          <a:prstGeom prst="rect">
            <a:avLst/>
          </a:prstGeom>
          <a:solidFill>
            <a:srgbClr val="E67E22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74" name="Math Icon"/>
          <p:cNvSpPr/>
          <p:nvPr/>
        </p:nvSpPr>
        <p:spPr>
          <a:xfrm>
            <a:off x="457200" y="686160"/>
            <a:ext cx="8229240" cy="685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4500" b="0" strike="noStrike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</a:rPr>
              <a:t>∑ √ </a:t>
            </a:r>
            <a:r>
              <a:rPr lang="en-US" sz="4500" b="0" strike="noStrike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</a:rPr>
              <a:t>π ∞</a:t>
            </a:r>
            <a:endParaRPr lang="en-US" sz="45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5" name="Title H2"/>
          <p:cNvSpPr/>
          <p:nvPr/>
        </p:nvSpPr>
        <p:spPr>
          <a:xfrm>
            <a:off x="457200" y="1600560"/>
            <a:ext cx="8229240" cy="4798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altLang="zh-CN" sz="3150" b="1" strike="noStrike" spc="-1">
                <a:solidFill>
                  <a:srgbClr val="2C3E50"/>
                </a:solidFill>
                <a:latin typeface="Segoe UI" panose="020B0502040204020203"/>
                <a:ea typeface="Segoe UI" panose="020B0502040204020203"/>
              </a:rPr>
              <a:t>C</a:t>
            </a:r>
            <a:r>
              <a:rPr lang="zh-CN" altLang="en-US" sz="3150" b="1" strike="noStrike" spc="-1">
                <a:solidFill>
                  <a:srgbClr val="2C3E50"/>
                </a:solidFill>
                <a:latin typeface="Segoe UI" panose="020B0502040204020203"/>
                <a:ea typeface="宋体" panose="02010600030101010101" pitchFamily="2" charset="-122"/>
              </a:rPr>
              <a:t>语言中的</a:t>
            </a:r>
            <a:r>
              <a:rPr lang="zh-CN" sz="3150" b="1" strike="noStrike" spc="-1">
                <a:solidFill>
                  <a:srgbClr val="2C3E50"/>
                </a:solidFill>
                <a:latin typeface="Segoe UI" panose="020B0502040204020203"/>
                <a:ea typeface="Segoe UI" panose="020B0502040204020203"/>
              </a:rPr>
              <a:t>数学，其实没那么枯燥</a:t>
            </a:r>
            <a:endParaRPr lang="en-US" sz="315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6" name="H2 Underline"/>
          <p:cNvSpPr/>
          <p:nvPr/>
        </p:nvSpPr>
        <p:spPr>
          <a:xfrm>
            <a:off x="4114800" y="2195280"/>
            <a:ext cx="914040" cy="45360"/>
          </a:xfrm>
          <a:prstGeom prst="roundRect">
            <a:avLst>
              <a:gd name="adj" fmla="val 50000"/>
            </a:avLst>
          </a:prstGeom>
          <a:solidFill>
            <a:srgbClr val="3498DB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-12600" rIns="90000" bIns="-126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77" name="Subtitle H3"/>
          <p:cNvSpPr/>
          <p:nvPr/>
        </p:nvSpPr>
        <p:spPr>
          <a:xfrm>
            <a:off x="457200" y="2500895"/>
            <a:ext cx="8229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zh-CN" sz="24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数学，其实没那么枯燥</a:t>
            </a:r>
            <a:endParaRPr lang="zh-CN" sz="2400" b="1" strike="noStrike" spc="-1">
              <a:solidFill>
                <a:srgbClr val="E67E22"/>
              </a:solidFill>
              <a:latin typeface="Segoe UI" panose="020B0502040204020203"/>
              <a:ea typeface="Segoe UI" panose="020B0502040204020203"/>
            </a:endParaRPr>
          </a:p>
          <a:p>
            <a:pPr algn="ctr" defTabSz="457200">
              <a:lnSpc>
                <a:spcPct val="100000"/>
              </a:lnSpc>
            </a:pPr>
            <a:r>
              <a:rPr lang="zh-CN" altLang="en-US" sz="2400" b="0" strike="noStrike" spc="-1">
                <a:solidFill>
                  <a:srgbClr val="000000"/>
                </a:solidFill>
                <a:latin typeface="Arial" panose="020B0604020202020204"/>
                <a:ea typeface="宋体" panose="02010600030101010101" pitchFamily="2" charset="-122"/>
              </a:rPr>
              <a:t>教师：吴京华</a:t>
            </a:r>
            <a:endParaRPr lang="zh-CN" altLang="en-US" sz="2400" b="0" strike="noStrike" spc="-1">
              <a:solidFill>
                <a:srgbClr val="000000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sp>
        <p:nvSpPr>
          <p:cNvPr id="78" name="List UL"/>
          <p:cNvSpPr/>
          <p:nvPr/>
        </p:nvSpPr>
        <p:spPr>
          <a:xfrm>
            <a:off x="685800" y="3213100"/>
            <a:ext cx="8015605" cy="16916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marL="285750" indent="-285750" defTabSz="457200">
              <a:lnSpc>
                <a:spcPct val="150000"/>
              </a:lnSpc>
              <a:spcAft>
                <a:spcPts val="1500"/>
              </a:spcAft>
              <a:buClr>
                <a:srgbClr val="E67E22"/>
              </a:buClr>
              <a:buSzPct val="109000"/>
              <a:buFont typeface="Symbol" panose="05050102010706020507" charset="2"/>
              <a:buChar char=""/>
            </a:pPr>
            <a:r>
              <a:rPr lang="en-US" altLang="zh-CN" sz="165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C</a:t>
            </a:r>
            <a:r>
              <a:rPr lang="zh-CN" altLang="en-US" sz="1650" b="0" strike="noStrike" spc="-1">
                <a:solidFill>
                  <a:srgbClr val="34495E"/>
                </a:solidFill>
                <a:latin typeface="Segoe UI" panose="020B0502040204020203"/>
                <a:ea typeface="宋体" panose="02010600030101010101" pitchFamily="2" charset="-122"/>
              </a:rPr>
              <a:t>语言中的</a:t>
            </a:r>
            <a:r>
              <a:rPr lang="zh-CN" sz="165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数学，听起来就让人头大？</a:t>
            </a:r>
            <a:endParaRPr lang="en-US" sz="165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85750" indent="-285750" defTabSz="457200">
              <a:lnSpc>
                <a:spcPct val="150000"/>
              </a:lnSpc>
              <a:spcAft>
                <a:spcPts val="1500"/>
              </a:spcAft>
              <a:buClr>
                <a:srgbClr val="E67E22"/>
              </a:buClr>
              <a:buSzPct val="109000"/>
              <a:buFont typeface="Symbol" panose="05050102010706020507" charset="2"/>
              <a:buChar char=""/>
            </a:pPr>
            <a:r>
              <a:rPr lang="zh-CN" sz="165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今天，咱们就来聊聊，保证让你觉得：数学，还挺好玩的！</a:t>
            </a:r>
            <a:endParaRPr lang="en-US" sz="165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9" name="Footer Decoration"/>
          <p:cNvSpPr/>
          <p:nvPr/>
        </p:nvSpPr>
        <p:spPr>
          <a:xfrm>
            <a:off x="0" y="5087880"/>
            <a:ext cx="9143640" cy="56880"/>
          </a:xfrm>
          <a:prstGeom prst="rect">
            <a:avLst/>
          </a:prstGeom>
          <a:gradFill rotWithShape="0">
            <a:gsLst>
              <a:gs pos="0">
                <a:srgbClr val="3498DB"/>
              </a:gs>
              <a:gs pos="100000">
                <a:srgbClr val="E67E22"/>
              </a:gs>
            </a:gsLst>
            <a:lin ang="5400000"/>
          </a:gra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12240" rIns="90000" bIns="1224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8F9FA"/>
            </a:gs>
          </a:gsLst>
          <a:lin ang="8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Decoration Circle"/>
          <p:cNvSpPr/>
          <p:nvPr/>
        </p:nvSpPr>
        <p:spPr>
          <a:xfrm>
            <a:off x="7596685" y="3184335"/>
            <a:ext cx="2285640" cy="2285640"/>
          </a:xfrm>
          <a:prstGeom prst="ellipse">
            <a:avLst/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82" name="Decoration Square"/>
          <p:cNvSpPr/>
          <p:nvPr/>
        </p:nvSpPr>
        <p:spPr>
          <a:xfrm rot="2700000">
            <a:off x="-342720" y="-342720"/>
            <a:ext cx="1142640" cy="1142640"/>
          </a:xfrm>
          <a:prstGeom prst="rect">
            <a:avLst/>
          </a:prstGeom>
          <a:solidFill>
            <a:srgbClr val="E67E22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83" name="Title H2"/>
          <p:cNvSpPr/>
          <p:nvPr/>
        </p:nvSpPr>
        <p:spPr>
          <a:xfrm>
            <a:off x="457200" y="457200"/>
            <a:ext cx="8229240" cy="4341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  <a:spcAft>
                <a:spcPts val="1500"/>
              </a:spcAft>
            </a:pPr>
            <a:r>
              <a:rPr lang="zh-CN" sz="2400" b="1" strike="noStrike" spc="-1">
                <a:solidFill>
                  <a:srgbClr val="2C3E50"/>
                </a:solidFill>
                <a:latin typeface="Segoe UI" panose="020B0502040204020203"/>
                <a:ea typeface="Segoe UI" panose="020B0502040204020203"/>
              </a:rPr>
              <a:t>什么是最大公约数？</a:t>
            </a:r>
            <a:r>
              <a:rPr lang="zh-CN" sz="2400" b="1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  <a:sym typeface="+mn-ea"/>
              </a:rPr>
              <a:t>（</a:t>
            </a:r>
            <a:r>
              <a:rPr lang="en-US" sz="2400" b="1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  <a:sym typeface="+mn-ea"/>
              </a:rPr>
              <a:t>GCD</a:t>
            </a:r>
            <a:r>
              <a:rPr lang="zh-CN" sz="2400" b="1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  <a:sym typeface="+mn-ea"/>
              </a:rPr>
              <a:t>）</a:t>
            </a:r>
            <a:endParaRPr lang="en-US" sz="2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4" name="H2 Underline"/>
          <p:cNvSpPr/>
          <p:nvPr/>
        </p:nvSpPr>
        <p:spPr>
          <a:xfrm>
            <a:off x="4114800" y="1005840"/>
            <a:ext cx="914040" cy="45360"/>
          </a:xfrm>
          <a:prstGeom prst="roundRect">
            <a:avLst>
              <a:gd name="adj" fmla="val 50000"/>
            </a:avLst>
          </a:prstGeom>
          <a:solidFill>
            <a:srgbClr val="3498DB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-12600" rIns="90000" bIns="-126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86" name="GCD Definition Box"/>
          <p:cNvSpPr/>
          <p:nvPr/>
        </p:nvSpPr>
        <p:spPr>
          <a:xfrm>
            <a:off x="457200" y="1465572"/>
            <a:ext cx="8229240" cy="491696"/>
          </a:xfrm>
          <a:prstGeom prst="roundRect">
            <a:avLst>
              <a:gd name="adj" fmla="val 11428"/>
            </a:avLst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228600" tIns="92160" rIns="228600" bIns="92160" anchor="ctr">
            <a:spAutoFit/>
          </a:bodyPr>
          <a:p>
            <a:pPr defTabSz="457200">
              <a:lnSpc>
                <a:spcPct val="100000"/>
              </a:lnSpc>
            </a:pPr>
            <a:r>
              <a:rPr lang="zh-CN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定义</a:t>
            </a:r>
            <a:r>
              <a:rPr lang="zh-CN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：两个或多个整数</a:t>
            </a:r>
            <a:r>
              <a:rPr lang="zh-CN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共同拥有的约数</a:t>
            </a:r>
            <a:r>
              <a:rPr lang="zh-CN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中，</a:t>
            </a:r>
            <a:r>
              <a:rPr lang="zh-CN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最大的那个</a:t>
            </a:r>
            <a:r>
              <a:rPr lang="zh-CN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。</a:t>
            </a:r>
            <a:endParaRPr lang="zh-CN" b="0" strike="noStrike" spc="-1">
              <a:solidFill>
                <a:srgbClr val="34495E"/>
              </a:solidFill>
              <a:latin typeface="Segoe UI" panose="020B0502040204020203"/>
              <a:ea typeface="Segoe UI" panose="020B0502040204020203"/>
            </a:endParaRPr>
          </a:p>
        </p:txBody>
      </p:sp>
      <p:sp>
        <p:nvSpPr>
          <p:cNvPr id="87" name="GCD Icon Text"/>
          <p:cNvSpPr/>
          <p:nvPr/>
        </p:nvSpPr>
        <p:spPr>
          <a:xfrm>
            <a:off x="395605" y="1998435"/>
            <a:ext cx="8229240" cy="5482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algn="ctr" defTabSz="45720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US" sz="1200" b="0" strike="noStrike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</a:rPr>
              <a:t>gcd(a,b)</a:t>
            </a:r>
            <a:endParaRPr lang="en-US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8" name="Analogy Intro"/>
          <p:cNvSpPr/>
          <p:nvPr/>
        </p:nvSpPr>
        <p:spPr>
          <a:xfrm>
            <a:off x="395605" y="250317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defTabSz="457200">
              <a:lnSpc>
                <a:spcPct val="100000"/>
              </a:lnSpc>
            </a:pPr>
            <a:r>
              <a:rPr lang="zh-CN" sz="12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形象比喻</a:t>
            </a:r>
            <a:r>
              <a:rPr lang="zh-CN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：</a:t>
            </a:r>
            <a:endParaRPr lang="en-US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9" name="List"/>
          <p:cNvSpPr/>
          <p:nvPr/>
        </p:nvSpPr>
        <p:spPr>
          <a:xfrm>
            <a:off x="382905" y="2903220"/>
            <a:ext cx="8455660" cy="10287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marL="285750" indent="-285750" defTabSz="457200">
              <a:lnSpc>
                <a:spcPct val="150000"/>
              </a:lnSpc>
              <a:spcAft>
                <a:spcPts val="1125"/>
              </a:spcAft>
              <a:buClr>
                <a:srgbClr val="E67E22"/>
              </a:buClr>
              <a:buSzPct val="120000"/>
              <a:buFont typeface="Symbol" panose="05050102010706020507" charset="2"/>
              <a:buChar char=""/>
            </a:pPr>
            <a:r>
              <a:rPr lang="zh-CN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比如，你有</a:t>
            </a:r>
            <a:r>
              <a:rPr lang="en-US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48</a:t>
            </a:r>
            <a:r>
              <a:rPr lang="zh-CN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个苹果，朋友有</a:t>
            </a:r>
            <a:r>
              <a:rPr lang="en-US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18</a:t>
            </a:r>
            <a:r>
              <a:rPr lang="zh-CN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个苹果，你们想把苹果分给相同数量的人，最多能分给多少人？（答案：</a:t>
            </a:r>
            <a:r>
              <a:rPr lang="en-US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6</a:t>
            </a:r>
            <a:r>
              <a:rPr lang="zh-CN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人）</a:t>
            </a:r>
            <a:endParaRPr lang="zh-CN" sz="2000" b="0" strike="noStrike" spc="-1">
              <a:solidFill>
                <a:srgbClr val="34495E"/>
              </a:solidFill>
              <a:latin typeface="Segoe UI" panose="020B0502040204020203"/>
              <a:ea typeface="Segoe UI" panose="020B0502040204020203"/>
            </a:endParaRPr>
          </a:p>
        </p:txBody>
      </p:sp>
      <p:sp>
        <p:nvSpPr>
          <p:cNvPr id="90" name="Apple Illustration"/>
          <p:cNvSpPr/>
          <p:nvPr/>
        </p:nvSpPr>
        <p:spPr>
          <a:xfrm>
            <a:off x="395605" y="3943350"/>
            <a:ext cx="8229240" cy="328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algn="ctr" defTabSz="45720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US" sz="1800" b="0" strike="noStrike" spc="-1">
                <a:solidFill>
                  <a:srgbClr val="E74C3C"/>
                </a:solidFill>
                <a:latin typeface="Segoe UI" panose="020B0502040204020203"/>
                <a:ea typeface="Segoe UI" panose="020B0502040204020203"/>
              </a:rPr>
              <a:t>🍎 🍎 🍎 🍎 🍎 🍎</a:t>
            </a:r>
            <a:endParaRPr lang="en-U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1" name="Footer Decoration"/>
          <p:cNvSpPr/>
          <p:nvPr/>
        </p:nvSpPr>
        <p:spPr>
          <a:xfrm>
            <a:off x="0" y="4804670"/>
            <a:ext cx="9143640" cy="56880"/>
          </a:xfrm>
          <a:prstGeom prst="rect">
            <a:avLst/>
          </a:prstGeom>
          <a:gradFill rotWithShape="0">
            <a:gsLst>
              <a:gs pos="0">
                <a:srgbClr val="3498DB"/>
              </a:gs>
              <a:gs pos="100000">
                <a:srgbClr val="E67E22"/>
              </a:gs>
            </a:gsLst>
            <a:lin ang="5400000"/>
          </a:gra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12240" rIns="90000" bIns="1224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Background"/>
          <p:cNvSpPr/>
          <p:nvPr/>
        </p:nvSpPr>
        <p:spPr>
          <a:xfrm>
            <a:off x="0" y="0"/>
            <a:ext cx="9143640" cy="5144760"/>
          </a:xfrm>
          <a:prstGeom prst="roundRect">
            <a:avLst>
              <a:gd name="adj" fmla="val 1777"/>
            </a:avLst>
          </a:prstGeom>
          <a:gradFill rotWithShape="0">
            <a:gsLst>
              <a:gs pos="0">
                <a:srgbClr val="FFFFFF"/>
              </a:gs>
              <a:gs pos="100000">
                <a:srgbClr val="F8F9FA"/>
              </a:gs>
            </a:gsLst>
            <a:lin ang="8100000"/>
          </a:gradFill>
          <a:ln w="0">
            <a:noFill/>
          </a:ln>
          <a:effectLst>
            <a:outerShdw blurRad="285840" dist="95400" dir="16200000" algn="ctr" rotWithShape="0">
              <a:srgbClr val="000000">
                <a:alpha val="10000"/>
              </a:srgbClr>
            </a:outerShdw>
          </a:effectLst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94" name="Decoration Circle"/>
          <p:cNvSpPr/>
          <p:nvPr/>
        </p:nvSpPr>
        <p:spPr>
          <a:xfrm>
            <a:off x="7429680" y="3430080"/>
            <a:ext cx="2285640" cy="2286360"/>
          </a:xfrm>
          <a:prstGeom prst="ellipse">
            <a:avLst/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95" name="Decoration Square"/>
          <p:cNvSpPr/>
          <p:nvPr/>
        </p:nvSpPr>
        <p:spPr>
          <a:xfrm rot="2700000">
            <a:off x="-342720" y="-342720"/>
            <a:ext cx="1142640" cy="1143000"/>
          </a:xfrm>
          <a:prstGeom prst="rect">
            <a:avLst/>
          </a:prstGeom>
          <a:solidFill>
            <a:srgbClr val="E67E22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96" name="Title H2"/>
          <p:cNvSpPr/>
          <p:nvPr/>
        </p:nvSpPr>
        <p:spPr>
          <a:xfrm>
            <a:off x="457200" y="457200"/>
            <a:ext cx="8229240" cy="4388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</a:pPr>
            <a:r>
              <a:rPr lang="zh-CN" sz="2400" b="1" strike="noStrike" spc="-1">
                <a:solidFill>
                  <a:srgbClr val="2C3E50"/>
                </a:solidFill>
                <a:latin typeface="Segoe UI" panose="020B0502040204020203"/>
                <a:ea typeface="Segoe UI" panose="020B0502040204020203"/>
              </a:rPr>
              <a:t>最大公约数有什么用？</a:t>
            </a:r>
            <a:endParaRPr lang="en-US" sz="2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7" name="Title Underline"/>
          <p:cNvSpPr/>
          <p:nvPr/>
        </p:nvSpPr>
        <p:spPr>
          <a:xfrm>
            <a:off x="4114800" y="1010880"/>
            <a:ext cx="914040" cy="45360"/>
          </a:xfrm>
          <a:prstGeom prst="roundRect">
            <a:avLst>
              <a:gd name="adj" fmla="val 50000"/>
            </a:avLst>
          </a:prstGeom>
          <a:solidFill>
            <a:srgbClr val="3498DB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-12600" rIns="90000" bIns="-126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98" name="Subtitle H3"/>
          <p:cNvSpPr/>
          <p:nvPr/>
        </p:nvSpPr>
        <p:spPr>
          <a:xfrm>
            <a:off x="457200" y="1273320"/>
            <a:ext cx="822924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</a:pPr>
            <a:r>
              <a:rPr lang="zh-CN" sz="2100" b="1" strike="noStrike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</a:rPr>
              <a:t>最大公约数有什么用？</a:t>
            </a:r>
            <a:endParaRPr lang="en-US" sz="21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9" name="UseCase1"/>
          <p:cNvSpPr/>
          <p:nvPr/>
        </p:nvSpPr>
        <p:spPr>
          <a:xfrm>
            <a:off x="457200" y="1837345"/>
            <a:ext cx="8229240" cy="898749"/>
          </a:xfrm>
          <a:prstGeom prst="roundRect">
            <a:avLst>
              <a:gd name="adj" fmla="val 13333"/>
            </a:avLst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171360" tIns="171360" rIns="171360" bIns="171360" anchor="ctr">
            <a:spAutoFit/>
          </a:bodyPr>
          <a:p>
            <a:pPr defTabSz="457200">
              <a:lnSpc>
                <a:spcPct val="100000"/>
              </a:lnSpc>
              <a:tabLst>
                <a:tab pos="0" algn="l"/>
              </a:tabLst>
            </a:pPr>
            <a:r>
              <a:rPr lang="en-US" sz="3200" b="0" strike="noStrike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</a:rPr>
              <a:t>➗</a:t>
            </a:r>
            <a:r>
              <a:rPr lang="en-US" b="0" strike="noStrike" spc="-1">
                <a:solidFill>
                  <a:schemeClr val="dk1"/>
                </a:solidFill>
                <a:latin typeface="Segoe UI" panose="020B0502040204020203"/>
                <a:ea typeface="Segoe UI" panose="020B0502040204020203"/>
              </a:rPr>
              <a:t> </a:t>
            </a:r>
            <a:r>
              <a:rPr lang="zh-CN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简化分数</a:t>
            </a:r>
            <a:r>
              <a:rPr lang="zh-CN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：约分！把分数变成最简形式。</a:t>
            </a:r>
            <a:endParaRPr lang="zh-CN" b="0" strike="noStrike" spc="-1">
              <a:solidFill>
                <a:srgbClr val="34495E"/>
              </a:solidFill>
              <a:latin typeface="Segoe UI" panose="020B0502040204020203"/>
              <a:ea typeface="Segoe UI" panose="020B0502040204020203"/>
            </a:endParaRPr>
          </a:p>
        </p:txBody>
      </p:sp>
      <p:sp>
        <p:nvSpPr>
          <p:cNvPr id="100" name="FractionExample"/>
          <p:cNvSpPr/>
          <p:nvPr/>
        </p:nvSpPr>
        <p:spPr>
          <a:xfrm>
            <a:off x="457200" y="2849810"/>
            <a:ext cx="8229240" cy="633860"/>
          </a:xfrm>
          <a:prstGeom prst="roundRect">
            <a:avLst>
              <a:gd name="adj" fmla="val 14814"/>
            </a:avLst>
          </a:prstGeom>
          <a:solidFill>
            <a:srgbClr val="F8F9FA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171360" tIns="137520" rIns="171360" bIns="137520" anchor="ctr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48/18 </a:t>
            </a:r>
            <a:r>
              <a:rPr lang="en-US" sz="2000" b="0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→</a:t>
            </a:r>
            <a:r>
              <a:rPr lang="en-US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 8/3 (</a:t>
            </a:r>
            <a:r>
              <a:rPr lang="zh-CN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约分后</a:t>
            </a:r>
            <a:r>
              <a:rPr lang="en-US" sz="20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)</a:t>
            </a:r>
            <a:endParaRPr lang="en-US" sz="2000" b="0" strike="noStrike" spc="-1">
              <a:solidFill>
                <a:srgbClr val="34495E"/>
              </a:solidFill>
              <a:latin typeface="Segoe UI" panose="020B0502040204020203"/>
              <a:ea typeface="Segoe UI" panose="020B0502040204020203"/>
            </a:endParaRPr>
          </a:p>
        </p:txBody>
      </p:sp>
      <p:sp>
        <p:nvSpPr>
          <p:cNvPr id="103" name="FooterDecoration"/>
          <p:cNvSpPr/>
          <p:nvPr/>
        </p:nvSpPr>
        <p:spPr>
          <a:xfrm>
            <a:off x="0" y="5087880"/>
            <a:ext cx="9143640" cy="56880"/>
          </a:xfrm>
          <a:prstGeom prst="rect">
            <a:avLst/>
          </a:prstGeom>
          <a:gradFill rotWithShape="0">
            <a:gsLst>
              <a:gs pos="0">
                <a:srgbClr val="3498DB"/>
              </a:gs>
              <a:gs pos="100000">
                <a:srgbClr val="E67E22"/>
              </a:gs>
            </a:gsLst>
            <a:lin ang="5400000"/>
          </a:gra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12240" rIns="90000" bIns="1224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8F9FA"/>
            </a:gs>
          </a:gsLst>
          <a:lin ang="8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Decoration Circle"/>
          <p:cNvSpPr/>
          <p:nvPr/>
        </p:nvSpPr>
        <p:spPr>
          <a:xfrm>
            <a:off x="7429680" y="2756980"/>
            <a:ext cx="2285640" cy="2286360"/>
          </a:xfrm>
          <a:prstGeom prst="ellipse">
            <a:avLst/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06" name="Decoration Square"/>
          <p:cNvSpPr/>
          <p:nvPr/>
        </p:nvSpPr>
        <p:spPr>
          <a:xfrm rot="2700000">
            <a:off x="-342720" y="-342720"/>
            <a:ext cx="1142640" cy="1143000"/>
          </a:xfrm>
          <a:prstGeom prst="rect">
            <a:avLst/>
          </a:prstGeom>
          <a:solidFill>
            <a:srgbClr val="E67E22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07" name="Title H2"/>
          <p:cNvSpPr/>
          <p:nvPr/>
        </p:nvSpPr>
        <p:spPr>
          <a:xfrm>
            <a:off x="457200" y="123825"/>
            <a:ext cx="8229240" cy="4388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</a:pPr>
            <a:r>
              <a:rPr lang="zh-CN" sz="2400" b="1" strike="noStrike" spc="-1">
                <a:solidFill>
                  <a:srgbClr val="2C3E50"/>
                </a:solidFill>
                <a:latin typeface="Segoe UI" panose="020B0502040204020203"/>
                <a:ea typeface="Segoe UI" panose="020B0502040204020203"/>
              </a:rPr>
              <a:t>如何计算最大公约数？</a:t>
            </a:r>
            <a:r>
              <a:rPr lang="zh-CN" sz="2400" b="1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  <a:sym typeface="+mn-ea"/>
              </a:rPr>
              <a:t>（欧几里得算法）</a:t>
            </a:r>
            <a:endParaRPr lang="en-US" sz="2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8" name="H2 Underline"/>
          <p:cNvSpPr/>
          <p:nvPr/>
        </p:nvSpPr>
        <p:spPr>
          <a:xfrm>
            <a:off x="4114800" y="676425"/>
            <a:ext cx="914040" cy="45360"/>
          </a:xfrm>
          <a:prstGeom prst="roundRect">
            <a:avLst>
              <a:gd name="adj" fmla="val 50000"/>
            </a:avLst>
          </a:prstGeom>
          <a:solidFill>
            <a:srgbClr val="3498DB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-12600" rIns="90000" bIns="-126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10" name="Algorithm Steps BG"/>
          <p:cNvSpPr/>
          <p:nvPr/>
        </p:nvSpPr>
        <p:spPr>
          <a:xfrm>
            <a:off x="457200" y="1276660"/>
            <a:ext cx="8229240" cy="2171880"/>
          </a:xfrm>
          <a:prstGeom prst="roundRect">
            <a:avLst>
              <a:gd name="adj" fmla="val 10000"/>
            </a:avLst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24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11" name="Algorithm Intro Text"/>
          <p:cNvSpPr/>
          <p:nvPr/>
        </p:nvSpPr>
        <p:spPr>
          <a:xfrm>
            <a:off x="685800" y="1505260"/>
            <a:ext cx="77720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457200">
              <a:lnSpc>
                <a:spcPct val="100000"/>
              </a:lnSpc>
            </a:pPr>
            <a:r>
              <a:rPr lang="zh-CN" sz="16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欧几里得算法 </a:t>
            </a:r>
            <a:r>
              <a:rPr lang="en-US" sz="16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(</a:t>
            </a:r>
            <a:r>
              <a:rPr lang="zh-CN" sz="16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辗转相除法</a:t>
            </a:r>
            <a:r>
              <a:rPr lang="en-US" sz="16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)</a:t>
            </a:r>
            <a:r>
              <a:rPr lang="zh-CN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：</a:t>
            </a:r>
            <a:endParaRPr lang="zh-CN" sz="1600" b="0" strike="noStrike" spc="-1">
              <a:solidFill>
                <a:srgbClr val="34495E"/>
              </a:solidFill>
              <a:latin typeface="Segoe UI" panose="020B0502040204020203"/>
              <a:ea typeface="Segoe UI" panose="020B0502040204020203"/>
            </a:endParaRPr>
          </a:p>
        </p:txBody>
      </p:sp>
      <p:sp>
        <p:nvSpPr>
          <p:cNvPr id="112" name="Step 1 Num"/>
          <p:cNvSpPr/>
          <p:nvPr/>
        </p:nvSpPr>
        <p:spPr>
          <a:xfrm>
            <a:off x="685800" y="1905220"/>
            <a:ext cx="342720" cy="342720"/>
          </a:xfrm>
          <a:prstGeom prst="ellipse">
            <a:avLst/>
          </a:prstGeom>
          <a:solidFill>
            <a:srgbClr val="3498DB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600" b="1" strike="noStrike" spc="-1">
                <a:solidFill>
                  <a:srgbClr val="FFFFFF"/>
                </a:solidFill>
                <a:latin typeface="Segoe UI" panose="020B0502040204020203"/>
                <a:ea typeface="+mn-ea"/>
              </a:rPr>
              <a:t>1</a:t>
            </a:r>
            <a:endParaRPr lang="en-US" sz="1600" b="1" strike="noStrike" spc="-1">
              <a:solidFill>
                <a:srgbClr val="FFFFFF"/>
              </a:solidFill>
              <a:latin typeface="Segoe UI" panose="020B0502040204020203"/>
              <a:ea typeface="+mn-ea"/>
            </a:endParaRPr>
          </a:p>
        </p:txBody>
      </p:sp>
      <p:sp>
        <p:nvSpPr>
          <p:cNvPr id="113" name="Step 1 Text"/>
          <p:cNvSpPr/>
          <p:nvPr/>
        </p:nvSpPr>
        <p:spPr>
          <a:xfrm>
            <a:off x="1199160" y="1905220"/>
            <a:ext cx="715752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ctr">
            <a:noAutofit/>
          </a:bodyPr>
          <a:p>
            <a:pPr defTabSz="457200">
              <a:lnSpc>
                <a:spcPct val="100000"/>
              </a:lnSpc>
            </a:pPr>
            <a:r>
              <a:rPr lang="zh-CN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用较大的数除以较小的数，得到余数。</a:t>
            </a:r>
            <a:endParaRPr lang="zh-CN" sz="1600" b="0" strike="noStrike" spc="-1">
              <a:solidFill>
                <a:srgbClr val="34495E"/>
              </a:solidFill>
              <a:latin typeface="Segoe UI" panose="020B0502040204020203"/>
              <a:ea typeface="Segoe UI" panose="020B0502040204020203"/>
            </a:endParaRPr>
          </a:p>
        </p:txBody>
      </p:sp>
      <p:sp>
        <p:nvSpPr>
          <p:cNvPr id="114" name="Step 2 Num"/>
          <p:cNvSpPr/>
          <p:nvPr/>
        </p:nvSpPr>
        <p:spPr>
          <a:xfrm>
            <a:off x="685800" y="2416780"/>
            <a:ext cx="342720" cy="342720"/>
          </a:xfrm>
          <a:prstGeom prst="ellipse">
            <a:avLst/>
          </a:prstGeom>
          <a:solidFill>
            <a:srgbClr val="3498DB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600" b="1" strike="noStrike" spc="-1">
                <a:solidFill>
                  <a:srgbClr val="FFFFFF"/>
                </a:solidFill>
                <a:latin typeface="Segoe UI" panose="020B0502040204020203"/>
                <a:ea typeface="+mn-ea"/>
              </a:rPr>
              <a:t>2</a:t>
            </a:r>
            <a:endParaRPr lang="en-US" sz="1600" b="1" strike="noStrike" spc="-1">
              <a:solidFill>
                <a:srgbClr val="FFFFFF"/>
              </a:solidFill>
              <a:latin typeface="Segoe UI" panose="020B0502040204020203"/>
              <a:ea typeface="+mn-ea"/>
            </a:endParaRPr>
          </a:p>
        </p:txBody>
      </p:sp>
      <p:sp>
        <p:nvSpPr>
          <p:cNvPr id="115" name="Step 2 Text"/>
          <p:cNvSpPr/>
          <p:nvPr/>
        </p:nvSpPr>
        <p:spPr>
          <a:xfrm>
            <a:off x="1199160" y="2416780"/>
            <a:ext cx="715752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ctr">
            <a:noAutofit/>
          </a:bodyPr>
          <a:p>
            <a:pPr defTabSz="457200">
              <a:lnSpc>
                <a:spcPct val="100000"/>
              </a:lnSpc>
            </a:pPr>
            <a:r>
              <a:rPr lang="zh-CN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用较小的数和余数继续上面的步骤，直到余数为</a:t>
            </a:r>
            <a:r>
              <a:rPr lang="en-US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0</a:t>
            </a:r>
            <a:r>
              <a:rPr lang="zh-CN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。</a:t>
            </a:r>
            <a:endParaRPr lang="zh-CN" sz="1600" b="0" strike="noStrike" spc="-1">
              <a:solidFill>
                <a:srgbClr val="34495E"/>
              </a:solidFill>
              <a:latin typeface="Segoe UI" panose="020B0502040204020203"/>
              <a:ea typeface="Segoe UI" panose="020B0502040204020203"/>
            </a:endParaRPr>
          </a:p>
        </p:txBody>
      </p:sp>
      <p:sp>
        <p:nvSpPr>
          <p:cNvPr id="116" name="Step 3 Num"/>
          <p:cNvSpPr/>
          <p:nvPr/>
        </p:nvSpPr>
        <p:spPr>
          <a:xfrm>
            <a:off x="685800" y="2928340"/>
            <a:ext cx="342720" cy="342720"/>
          </a:xfrm>
          <a:prstGeom prst="ellipse">
            <a:avLst/>
          </a:prstGeom>
          <a:solidFill>
            <a:srgbClr val="3498DB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600" b="1" strike="noStrike" spc="-1">
                <a:solidFill>
                  <a:srgbClr val="FFFFFF"/>
                </a:solidFill>
                <a:latin typeface="Segoe UI" panose="020B0502040204020203"/>
                <a:ea typeface="+mn-ea"/>
              </a:rPr>
              <a:t>3</a:t>
            </a:r>
            <a:endParaRPr lang="en-US" sz="1600" b="1" strike="noStrike" spc="-1">
              <a:solidFill>
                <a:srgbClr val="FFFFFF"/>
              </a:solidFill>
              <a:latin typeface="Segoe UI" panose="020B0502040204020203"/>
              <a:ea typeface="+mn-ea"/>
            </a:endParaRPr>
          </a:p>
        </p:txBody>
      </p:sp>
      <p:sp>
        <p:nvSpPr>
          <p:cNvPr id="117" name="Step 3 Text"/>
          <p:cNvSpPr/>
          <p:nvPr/>
        </p:nvSpPr>
        <p:spPr>
          <a:xfrm>
            <a:off x="1199160" y="2928340"/>
            <a:ext cx="715752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ctr">
            <a:noAutofit/>
          </a:bodyPr>
          <a:p>
            <a:pPr defTabSz="457200">
              <a:lnSpc>
                <a:spcPct val="100000"/>
              </a:lnSpc>
            </a:pPr>
            <a:r>
              <a:rPr lang="zh-CN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最后一个非零的余数就是最大公约数。</a:t>
            </a:r>
            <a:endParaRPr lang="zh-CN" sz="1600" b="0" strike="noStrike" spc="-1">
              <a:solidFill>
                <a:srgbClr val="34495E"/>
              </a:solidFill>
              <a:latin typeface="Segoe UI" panose="020B0502040204020203"/>
              <a:ea typeface="Segoe UI" panose="020B0502040204020203"/>
            </a:endParaRPr>
          </a:p>
        </p:txBody>
      </p:sp>
      <p:sp>
        <p:nvSpPr>
          <p:cNvPr id="118" name="Example Intro"/>
          <p:cNvSpPr/>
          <p:nvPr/>
        </p:nvSpPr>
        <p:spPr>
          <a:xfrm>
            <a:off x="457200" y="367642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defTabSz="457200">
              <a:lnSpc>
                <a:spcPct val="100000"/>
              </a:lnSpc>
            </a:pPr>
            <a:r>
              <a:rPr lang="zh-CN" sz="16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示例</a:t>
            </a:r>
            <a:r>
              <a:rPr lang="zh-CN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：计算 </a:t>
            </a:r>
            <a:r>
              <a:rPr lang="en-US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48 </a:t>
            </a:r>
            <a:r>
              <a:rPr lang="zh-CN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和 </a:t>
            </a:r>
            <a:r>
              <a:rPr lang="en-US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18 </a:t>
            </a:r>
            <a:r>
              <a:rPr lang="zh-CN" sz="16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的最大公约数</a:t>
            </a:r>
            <a:endParaRPr lang="zh-CN" sz="1600" b="0" strike="noStrike" spc="-1">
              <a:solidFill>
                <a:srgbClr val="34495E"/>
              </a:solidFill>
              <a:latin typeface="Segoe UI" panose="020B0502040204020203"/>
              <a:ea typeface="Segoe UI" panose="020B0502040204020203"/>
            </a:endParaRPr>
          </a:p>
        </p:txBody>
      </p:sp>
      <p:sp>
        <p:nvSpPr>
          <p:cNvPr id="119" name="Calculation BG"/>
          <p:cNvSpPr/>
          <p:nvPr/>
        </p:nvSpPr>
        <p:spPr>
          <a:xfrm>
            <a:off x="457200" y="4023215"/>
            <a:ext cx="8229240" cy="1028520"/>
          </a:xfrm>
          <a:prstGeom prst="roundRect">
            <a:avLst>
              <a:gd name="adj" fmla="val 10000"/>
            </a:avLst>
          </a:prstGeom>
          <a:solidFill>
            <a:srgbClr val="F8F9FA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20" name="Calculation Text"/>
          <p:cNvSpPr/>
          <p:nvPr/>
        </p:nvSpPr>
        <p:spPr>
          <a:xfrm>
            <a:off x="628560" y="4246645"/>
            <a:ext cx="7886520" cy="685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457200">
              <a:lnSpc>
                <a:spcPct val="100000"/>
              </a:lnSpc>
            </a:pPr>
            <a:r>
              <a:rPr lang="en-US" sz="1500" b="0" strike="noStrike" spc="-1">
                <a:solidFill>
                  <a:srgbClr val="34495E"/>
                </a:solidFill>
                <a:latin typeface="Consolas" panose="020B0609020204030204"/>
                <a:ea typeface="Consolas" panose="020B0609020204030204"/>
              </a:rPr>
              <a:t>48 ÷ 18 = 2 ... 12</a:t>
            </a:r>
            <a:endParaRPr lang="en-US" sz="15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defTabSz="457200">
              <a:lnSpc>
                <a:spcPct val="100000"/>
              </a:lnSpc>
            </a:pPr>
            <a:r>
              <a:rPr lang="en-US" sz="1500" b="0" strike="noStrike" spc="-1">
                <a:solidFill>
                  <a:srgbClr val="34495E"/>
                </a:solidFill>
                <a:latin typeface="Consolas" panose="020B0609020204030204"/>
                <a:ea typeface="Consolas" panose="020B0609020204030204"/>
              </a:rPr>
              <a:t>18 ÷ 12 = 1 ... 6</a:t>
            </a:r>
            <a:endParaRPr lang="en-US" sz="15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defTabSz="457200">
              <a:lnSpc>
                <a:spcPct val="100000"/>
              </a:lnSpc>
            </a:pPr>
            <a:r>
              <a:rPr lang="en-US" sz="1500" b="0" strike="noStrike" spc="-1">
                <a:solidFill>
                  <a:srgbClr val="34495E"/>
                </a:solidFill>
                <a:latin typeface="Consolas" panose="020B0609020204030204"/>
                <a:ea typeface="Consolas" panose="020B0609020204030204"/>
              </a:rPr>
              <a:t>12 ÷ 6 = 2 ... 0</a:t>
            </a:r>
            <a:endParaRPr lang="en-US" sz="15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1" name="Result Text"/>
          <p:cNvSpPr/>
          <p:nvPr/>
        </p:nvSpPr>
        <p:spPr>
          <a:xfrm>
            <a:off x="1547495" y="4516555"/>
            <a:ext cx="8229240" cy="3290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</a:pPr>
            <a:r>
              <a:rPr lang="zh-CN" sz="18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最大公约数是 </a:t>
            </a:r>
            <a:r>
              <a:rPr lang="en-US" sz="18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6</a:t>
            </a:r>
            <a:endParaRPr lang="en-U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2" name="Footer Decoration"/>
          <p:cNvSpPr/>
          <p:nvPr/>
        </p:nvSpPr>
        <p:spPr>
          <a:xfrm>
            <a:off x="0" y="619125"/>
            <a:ext cx="9178925" cy="125095"/>
          </a:xfrm>
          <a:prstGeom prst="rect">
            <a:avLst/>
          </a:prstGeom>
          <a:gradFill rotWithShape="0">
            <a:gsLst>
              <a:gs pos="0">
                <a:srgbClr val="3498DB"/>
              </a:gs>
              <a:gs pos="100000">
                <a:srgbClr val="E67E22"/>
              </a:gs>
            </a:gsLst>
            <a:lin ang="0"/>
          </a:gra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12240" rIns="90000" bIns="1224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8F9FA"/>
            </a:gs>
          </a:gsLst>
          <a:lin ang="8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Decoration Circle"/>
          <p:cNvSpPr/>
          <p:nvPr/>
        </p:nvSpPr>
        <p:spPr>
          <a:xfrm>
            <a:off x="7440475" y="2680780"/>
            <a:ext cx="2285640" cy="2286360"/>
          </a:xfrm>
          <a:prstGeom prst="ellipse">
            <a:avLst/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25" name="Decoration Square"/>
          <p:cNvSpPr/>
          <p:nvPr/>
        </p:nvSpPr>
        <p:spPr>
          <a:xfrm rot="2700000">
            <a:off x="-342720" y="-342720"/>
            <a:ext cx="1142640" cy="1143000"/>
          </a:xfrm>
          <a:prstGeom prst="rect">
            <a:avLst/>
          </a:prstGeom>
          <a:solidFill>
            <a:srgbClr val="E67E22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26" name="Title H2"/>
          <p:cNvSpPr/>
          <p:nvPr/>
        </p:nvSpPr>
        <p:spPr>
          <a:xfrm>
            <a:off x="457200" y="457200"/>
            <a:ext cx="8229240" cy="4388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</a:pPr>
            <a:r>
              <a:rPr lang="zh-CN" sz="2400" b="1" strike="noStrike" spc="-1">
                <a:solidFill>
                  <a:srgbClr val="2C3E50"/>
                </a:solidFill>
                <a:latin typeface="Segoe UI" panose="020B0502040204020203"/>
                <a:ea typeface="Segoe UI" panose="020B0502040204020203"/>
              </a:rPr>
              <a:t>什么是最小公倍数？</a:t>
            </a:r>
            <a:endParaRPr lang="en-US" sz="2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7" name="H2 Underline"/>
          <p:cNvSpPr/>
          <p:nvPr/>
        </p:nvSpPr>
        <p:spPr>
          <a:xfrm>
            <a:off x="4114800" y="1010880"/>
            <a:ext cx="914040" cy="45360"/>
          </a:xfrm>
          <a:prstGeom prst="roundRect">
            <a:avLst>
              <a:gd name="adj" fmla="val 50000"/>
            </a:avLst>
          </a:prstGeom>
          <a:solidFill>
            <a:srgbClr val="3498DB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-12600" rIns="90000" bIns="-126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28" name="Subtitle H3"/>
          <p:cNvSpPr/>
          <p:nvPr/>
        </p:nvSpPr>
        <p:spPr>
          <a:xfrm>
            <a:off x="457200" y="1170720"/>
            <a:ext cx="822924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</a:pPr>
            <a:r>
              <a:rPr lang="zh-CN" sz="2100" b="1" strike="noStrike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</a:rPr>
              <a:t>什么是最小公倍数？（</a:t>
            </a:r>
            <a:r>
              <a:rPr lang="en-US" sz="2100" b="1" strike="noStrike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</a:rPr>
              <a:t>LCM</a:t>
            </a:r>
            <a:r>
              <a:rPr lang="zh-CN" sz="2100" b="1" strike="noStrike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</a:rPr>
              <a:t>）</a:t>
            </a:r>
            <a:endParaRPr lang="en-US" sz="21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9" name="LCM Definition"/>
          <p:cNvSpPr/>
          <p:nvPr/>
        </p:nvSpPr>
        <p:spPr>
          <a:xfrm>
            <a:off x="431165" y="1563820"/>
            <a:ext cx="8229240" cy="651240"/>
          </a:xfrm>
          <a:prstGeom prst="roundRect">
            <a:avLst>
              <a:gd name="adj" fmla="val 10000"/>
            </a:avLst>
          </a:prstGeom>
          <a:solidFill>
            <a:srgbClr val="E67E22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228600" tIns="228600" rIns="228600" bIns="228600" anchor="t">
            <a:noAutofit/>
          </a:bodyPr>
          <a:p>
            <a:pPr defTabSz="457200">
              <a:lnSpc>
                <a:spcPct val="100000"/>
              </a:lnSpc>
            </a:pPr>
            <a:r>
              <a:rPr lang="zh-CN" sz="12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定义</a:t>
            </a:r>
            <a:r>
              <a:rPr lang="zh-CN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：两个或多个整数</a:t>
            </a:r>
            <a:r>
              <a:rPr lang="zh-CN" sz="12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共同拥有的倍数</a:t>
            </a:r>
            <a:r>
              <a:rPr lang="zh-CN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中，</a:t>
            </a:r>
            <a:r>
              <a:rPr lang="zh-CN" sz="12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最小的那个</a:t>
            </a:r>
            <a:r>
              <a:rPr lang="zh-CN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。</a:t>
            </a:r>
            <a:endParaRPr lang="en-US" sz="1200" b="0" strike="noStrike" spc="-1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30" name="LCM Icon"/>
          <p:cNvSpPr/>
          <p:nvPr/>
        </p:nvSpPr>
        <p:spPr>
          <a:xfrm>
            <a:off x="431165" y="2356750"/>
            <a:ext cx="8229240" cy="5482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200" b="0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lcm(a,b)</a:t>
            </a:r>
            <a:endParaRPr lang="en-US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1" name="Paragraph Strong"/>
          <p:cNvSpPr/>
          <p:nvPr/>
        </p:nvSpPr>
        <p:spPr>
          <a:xfrm>
            <a:off x="467995" y="2356475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defTabSz="457200">
              <a:lnSpc>
                <a:spcPct val="100000"/>
              </a:lnSpc>
            </a:pPr>
            <a:r>
              <a:rPr lang="zh-CN" sz="12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形象比喻</a:t>
            </a:r>
            <a:r>
              <a:rPr lang="zh-CN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：</a:t>
            </a:r>
            <a:endParaRPr lang="en-US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2" name="List UL"/>
          <p:cNvSpPr/>
          <p:nvPr/>
        </p:nvSpPr>
        <p:spPr>
          <a:xfrm>
            <a:off x="315595" y="2716530"/>
            <a:ext cx="8441055" cy="1371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marL="285750" defTabSz="457200">
              <a:lnSpc>
                <a:spcPct val="150000"/>
              </a:lnSpc>
              <a:buClr>
                <a:srgbClr val="E67E22"/>
              </a:buClr>
              <a:buSzPct val="120000"/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就像你和朋友约好一起做某件事，要找到一个共同的时间点，最小公倍数就是最早能同时满足你们俩的时间点。</a:t>
            </a:r>
            <a:endParaRPr lang="en-US" sz="15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85750" defTabSz="457200">
              <a:lnSpc>
                <a:spcPct val="150000"/>
              </a:lnSpc>
              <a:buClr>
                <a:srgbClr val="E67E22"/>
              </a:buClr>
              <a:buSzPct val="120000"/>
              <a:buFont typeface="Arial" panose="020B0604020202020204"/>
              <a:buChar char="•"/>
            </a:pPr>
            <a:r>
              <a:rPr lang="zh-CN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比如，你每</a:t>
            </a:r>
            <a:r>
              <a:rPr lang="en-US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48</a:t>
            </a:r>
            <a:r>
              <a:rPr lang="zh-CN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天去一次健身房，朋友每</a:t>
            </a:r>
            <a:r>
              <a:rPr lang="en-US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18</a:t>
            </a:r>
            <a:r>
              <a:rPr lang="zh-CN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天去一次，你们下次同时去健身房是几天后？（答案：</a:t>
            </a:r>
            <a:r>
              <a:rPr lang="en-US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144</a:t>
            </a:r>
            <a:r>
              <a:rPr lang="zh-CN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天）</a:t>
            </a:r>
            <a:endParaRPr lang="en-US" sz="15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3" name="Calendar 1"/>
          <p:cNvSpPr/>
          <p:nvPr/>
        </p:nvSpPr>
        <p:spPr>
          <a:xfrm>
            <a:off x="2307590" y="3940175"/>
            <a:ext cx="1370965" cy="1016635"/>
          </a:xfrm>
          <a:prstGeom prst="roundRect">
            <a:avLst>
              <a:gd name="adj" fmla="val 6666"/>
            </a:avLst>
          </a:prstGeom>
          <a:solidFill>
            <a:srgbClr val="F8F9FA"/>
          </a:solidFill>
          <a:ln w="19050">
            <a:solidFill>
              <a:srgbClr val="3498DB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zh-CN" altLang="en-US" sz="1800" b="0" strike="noStrike" spc="-1">
                <a:solidFill>
                  <a:schemeClr val="dk1"/>
                </a:solidFill>
                <a:latin typeface="+mn-lt"/>
                <a:ea typeface="宋体" panose="02010600030101010101" pitchFamily="2" charset="-122"/>
              </a:rPr>
              <a:t>你</a:t>
            </a:r>
            <a:endParaRPr lang="zh-CN" altLang="en-US" sz="1800" b="0" strike="noStrike" spc="-1">
              <a:solidFill>
                <a:schemeClr val="dk1"/>
              </a:solidFill>
              <a:latin typeface="+mn-lt"/>
              <a:ea typeface="宋体" panose="02010600030101010101" pitchFamily="2" charset="-122"/>
            </a:endParaRPr>
          </a:p>
        </p:txBody>
      </p:sp>
      <p:sp>
        <p:nvSpPr>
          <p:cNvPr id="134" name="Calendar Day 48"/>
          <p:cNvSpPr/>
          <p:nvPr/>
        </p:nvSpPr>
        <p:spPr>
          <a:xfrm>
            <a:off x="2650490" y="4294505"/>
            <a:ext cx="571500" cy="2438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ctr" anchorCtr="1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800" b="1" strike="noStrike" spc="-1">
                <a:solidFill>
                  <a:srgbClr val="E74C3C"/>
                </a:solidFill>
                <a:latin typeface="Segoe UI" panose="020B0502040204020203"/>
                <a:ea typeface="Segoe UI" panose="020B0502040204020203"/>
              </a:rPr>
              <a:t>48</a:t>
            </a:r>
            <a:endParaRPr lang="en-U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6" name="Calendar 2"/>
          <p:cNvSpPr/>
          <p:nvPr/>
        </p:nvSpPr>
        <p:spPr>
          <a:xfrm>
            <a:off x="3907790" y="3940175"/>
            <a:ext cx="1370965" cy="1016635"/>
          </a:xfrm>
          <a:prstGeom prst="roundRect">
            <a:avLst>
              <a:gd name="adj" fmla="val 6666"/>
            </a:avLst>
          </a:prstGeom>
          <a:solidFill>
            <a:srgbClr val="F8F9FA"/>
          </a:solidFill>
          <a:ln w="19050">
            <a:solidFill>
              <a:srgbClr val="3498DB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37" name="Calendar Day 18"/>
          <p:cNvSpPr/>
          <p:nvPr/>
        </p:nvSpPr>
        <p:spPr>
          <a:xfrm>
            <a:off x="4250690" y="4294505"/>
            <a:ext cx="571500" cy="2438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ctr" anchorCtr="1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800" b="1" strike="noStrike" spc="-1">
                <a:solidFill>
                  <a:srgbClr val="E74C3C"/>
                </a:solidFill>
                <a:latin typeface="Segoe UI" panose="020B0502040204020203"/>
                <a:ea typeface="Segoe UI" panose="020B0502040204020203"/>
              </a:rPr>
              <a:t>18</a:t>
            </a:r>
            <a:r>
              <a:rPr lang="zh-CN" altLang="en-US" sz="1800" b="1" strike="noStrike" spc="-1">
                <a:solidFill>
                  <a:schemeClr val="tx1"/>
                </a:solidFill>
                <a:latin typeface="Segoe UI" panose="020B0502040204020203"/>
                <a:ea typeface="宋体" panose="02010600030101010101" pitchFamily="2" charset="-122"/>
              </a:rPr>
              <a:t>你朋友</a:t>
            </a:r>
            <a:endParaRPr lang="zh-CN" altLang="en-US" sz="1800" b="1" strike="noStrike" spc="-1">
              <a:solidFill>
                <a:schemeClr val="tx1"/>
              </a:solidFill>
              <a:latin typeface="Segoe UI" panose="020B0502040204020203"/>
              <a:ea typeface="宋体" panose="02010600030101010101" pitchFamily="2" charset="-122"/>
            </a:endParaRPr>
          </a:p>
        </p:txBody>
      </p:sp>
      <p:sp>
        <p:nvSpPr>
          <p:cNvPr id="139" name="Calendar 3"/>
          <p:cNvSpPr/>
          <p:nvPr/>
        </p:nvSpPr>
        <p:spPr>
          <a:xfrm>
            <a:off x="5507990" y="3940175"/>
            <a:ext cx="1370965" cy="1016635"/>
          </a:xfrm>
          <a:prstGeom prst="roundRect">
            <a:avLst>
              <a:gd name="adj" fmla="val 6666"/>
            </a:avLst>
          </a:prstGeom>
          <a:solidFill>
            <a:srgbClr val="F8F9FA"/>
          </a:solidFill>
          <a:ln w="19050">
            <a:solidFill>
              <a:srgbClr val="3498DB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40" name="Calendar Day 144"/>
          <p:cNvSpPr/>
          <p:nvPr/>
        </p:nvSpPr>
        <p:spPr>
          <a:xfrm>
            <a:off x="6012180" y="4372610"/>
            <a:ext cx="571500" cy="2438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ctr" anchorCtr="1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800" b="1" strike="noStrike" spc="-1">
                <a:solidFill>
                  <a:srgbClr val="E74C3C"/>
                </a:solidFill>
                <a:latin typeface="Segoe UI" panose="020B0502040204020203"/>
                <a:ea typeface="Segoe UI" panose="020B0502040204020203"/>
              </a:rPr>
              <a:t>144</a:t>
            </a:r>
            <a:endParaRPr lang="en-U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lideBackground"/>
          <p:cNvSpPr/>
          <p:nvPr/>
        </p:nvSpPr>
        <p:spPr>
          <a:xfrm>
            <a:off x="0" y="0"/>
            <a:ext cx="9143640" cy="5144760"/>
          </a:xfrm>
          <a:prstGeom prst="roundRect">
            <a:avLst>
              <a:gd name="adj" fmla="val 1777"/>
            </a:avLst>
          </a:prstGeom>
          <a:gradFill rotWithShape="0">
            <a:gsLst>
              <a:gs pos="0">
                <a:srgbClr val="FFFFFF"/>
              </a:gs>
              <a:gs pos="100000">
                <a:srgbClr val="F8F9FA"/>
              </a:gs>
            </a:gsLst>
            <a:lin ang="8100000"/>
          </a:gradFill>
          <a:ln w="0">
            <a:noFill/>
          </a:ln>
          <a:effectLst>
            <a:outerShdw blurRad="285840" dist="95400" dir="16200000" algn="ctr" rotWithShape="0">
              <a:srgbClr val="000000">
                <a:alpha val="10000"/>
              </a:srgbClr>
            </a:outerShdw>
          </a:effectLst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66" name="DecorationCircle"/>
          <p:cNvSpPr/>
          <p:nvPr/>
        </p:nvSpPr>
        <p:spPr>
          <a:xfrm>
            <a:off x="7429680" y="3430080"/>
            <a:ext cx="2285640" cy="2286360"/>
          </a:xfrm>
          <a:prstGeom prst="ellipse">
            <a:avLst/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67" name="DecorationSquare"/>
          <p:cNvSpPr/>
          <p:nvPr/>
        </p:nvSpPr>
        <p:spPr>
          <a:xfrm rot="2700000">
            <a:off x="-342720" y="-342720"/>
            <a:ext cx="1142640" cy="1143000"/>
          </a:xfrm>
          <a:prstGeom prst="rect">
            <a:avLst/>
          </a:prstGeom>
          <a:solidFill>
            <a:srgbClr val="E67E22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68" name="TitleH2"/>
          <p:cNvSpPr/>
          <p:nvPr/>
        </p:nvSpPr>
        <p:spPr>
          <a:xfrm>
            <a:off x="457200" y="457200"/>
            <a:ext cx="8229240" cy="4388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</a:pPr>
            <a:r>
              <a:rPr lang="zh-CN" sz="2400" b="1" strike="noStrike" spc="-1">
                <a:solidFill>
                  <a:srgbClr val="2C3E50"/>
                </a:solidFill>
                <a:latin typeface="Segoe UI" panose="020B0502040204020203"/>
                <a:ea typeface="Segoe UI" panose="020B0502040204020203"/>
              </a:rPr>
              <a:t>最大公约数与最小公倍数的关系</a:t>
            </a:r>
            <a:endParaRPr lang="en-US" sz="2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69" name="H2Underline"/>
          <p:cNvSpPr/>
          <p:nvPr/>
        </p:nvSpPr>
        <p:spPr>
          <a:xfrm>
            <a:off x="4114800" y="1009800"/>
            <a:ext cx="914040" cy="45360"/>
          </a:xfrm>
          <a:prstGeom prst="roundRect">
            <a:avLst>
              <a:gd name="adj" fmla="val 50000"/>
            </a:avLst>
          </a:prstGeom>
          <a:solidFill>
            <a:srgbClr val="3498DB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-12600" rIns="90000" bIns="-12600" anchor="t">
            <a:noAutofit/>
          </a:bodyPr>
          <a:p>
            <a:pPr defTabSz="457200">
              <a:lnSpc>
                <a:spcPct val="100000"/>
              </a:lnSpc>
            </a:pPr>
            <a:endParaRPr lang="en-US" sz="1800" b="0" strike="noStrike" spc="-1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70" name="SubtitleH3"/>
          <p:cNvSpPr/>
          <p:nvPr/>
        </p:nvSpPr>
        <p:spPr>
          <a:xfrm>
            <a:off x="457200" y="1066680"/>
            <a:ext cx="822924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algn="ctr" defTabSz="457200">
              <a:lnSpc>
                <a:spcPct val="100000"/>
              </a:lnSpc>
            </a:pPr>
            <a:r>
              <a:rPr lang="zh-CN" sz="2100" b="1" strike="noStrike" spc="-1">
                <a:solidFill>
                  <a:srgbClr val="3498DB"/>
                </a:solidFill>
                <a:latin typeface="Segoe UI" panose="020B0502040204020203"/>
                <a:ea typeface="Segoe UI" panose="020B0502040204020203"/>
              </a:rPr>
              <a:t>最大公约数与最小公倍数的关系</a:t>
            </a:r>
            <a:endParaRPr lang="en-US" sz="21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71" name="FormulaContainer"/>
          <p:cNvSpPr/>
          <p:nvPr/>
        </p:nvSpPr>
        <p:spPr>
          <a:xfrm>
            <a:off x="457200" y="1774440"/>
            <a:ext cx="8229240" cy="925560"/>
          </a:xfrm>
          <a:prstGeom prst="roundRect">
            <a:avLst>
              <a:gd name="adj" fmla="val 8888"/>
            </a:avLst>
          </a:prstGeom>
          <a:solidFill>
            <a:srgbClr val="3498DB">
              <a:alpha val="10000"/>
            </a:srgbClr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228600" tIns="219600" rIns="228600" bIns="219600" anchor="ctr">
            <a:spAutoFit/>
          </a:bodyPr>
          <a:p>
            <a:pPr algn="ctr" defTabSz="457200">
              <a:lnSpc>
                <a:spcPct val="120000"/>
              </a:lnSpc>
              <a:tabLst>
                <a:tab pos="0" algn="l"/>
              </a:tabLst>
            </a:pPr>
            <a:r>
              <a:rPr lang="zh-CN" sz="1200" b="1" strike="noStrike" spc="-1">
                <a:solidFill>
                  <a:srgbClr val="E67E22"/>
                </a:solidFill>
                <a:latin typeface="Segoe UI" panose="020B0502040204020203"/>
                <a:ea typeface="Segoe UI" panose="020B0502040204020203"/>
              </a:rPr>
              <a:t>公式</a:t>
            </a:r>
            <a:r>
              <a:rPr lang="zh-CN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：两数乘积 </a:t>
            </a:r>
            <a:r>
              <a:rPr lang="en-US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= </a:t>
            </a:r>
            <a:r>
              <a:rPr lang="zh-CN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最大公约数 </a:t>
            </a:r>
            <a:r>
              <a:rPr lang="en-US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× </a:t>
            </a:r>
            <a:r>
              <a:rPr lang="zh-CN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最小公倍数</a:t>
            </a:r>
            <a:endParaRPr lang="en-US" sz="1200" b="0" strike="noStrike" spc="-1">
              <a:solidFill>
                <a:srgbClr val="FFFFFF"/>
              </a:solidFill>
              <a:latin typeface="Arial" panose="020B0604020202020204"/>
            </a:endParaRPr>
          </a:p>
          <a:p>
            <a:pPr algn="ctr" defTabSz="457200">
              <a:lnSpc>
                <a:spcPct val="120000"/>
              </a:lnSpc>
              <a:tabLst>
                <a:tab pos="0" algn="l"/>
              </a:tabLst>
            </a:pPr>
            <a:r>
              <a:rPr lang="en-US" sz="12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a × b = gcd(a, b) × lcm(a, b)</a:t>
            </a:r>
            <a:endParaRPr lang="en-US" sz="1200" b="0" strike="noStrike" spc="-1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80" name="List"/>
          <p:cNvSpPr/>
          <p:nvPr/>
        </p:nvSpPr>
        <p:spPr>
          <a:xfrm>
            <a:off x="395605" y="3580595"/>
            <a:ext cx="7998840" cy="10285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marL="285750" indent="-285750" defTabSz="457200">
              <a:lnSpc>
                <a:spcPct val="150000"/>
              </a:lnSpc>
              <a:buClr>
                <a:srgbClr val="E67E22"/>
              </a:buClr>
              <a:buSzPct val="120000"/>
              <a:buFont typeface="Symbol" panose="05050102010706020507" charset="2"/>
              <a:buChar char=""/>
            </a:pPr>
            <a:r>
              <a:rPr lang="zh-CN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已知最大公约数，可以快速计算最小公倍数。</a:t>
            </a:r>
            <a:endParaRPr lang="en-US" sz="15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85750" indent="-285750" defTabSz="457200">
              <a:lnSpc>
                <a:spcPct val="150000"/>
              </a:lnSpc>
              <a:buClr>
                <a:srgbClr val="E67E22"/>
              </a:buClr>
              <a:buSzPct val="120000"/>
              <a:buFont typeface="Symbol" panose="05050102010706020507" charset="2"/>
              <a:buChar char=""/>
            </a:pPr>
            <a:r>
              <a:rPr lang="zh-CN" sz="1500" b="0" strike="noStrike" spc="-1">
                <a:solidFill>
                  <a:srgbClr val="34495E"/>
                </a:solidFill>
                <a:latin typeface="Segoe UI" panose="020B0502040204020203"/>
                <a:ea typeface="Segoe UI" panose="020B0502040204020203"/>
              </a:rPr>
              <a:t>反之亦然。</a:t>
            </a:r>
            <a:endParaRPr lang="en-US" sz="15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81" name="CodeBlock"/>
          <p:cNvSpPr/>
          <p:nvPr/>
        </p:nvSpPr>
        <p:spPr>
          <a:xfrm>
            <a:off x="2195830" y="3940810"/>
            <a:ext cx="5781675" cy="1311545"/>
          </a:xfrm>
          <a:prstGeom prst="roundRect">
            <a:avLst>
              <a:gd name="adj" fmla="val 11111"/>
            </a:avLst>
          </a:prstGeom>
          <a:solidFill>
            <a:srgbClr val="F8F9FA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171360" tIns="171360" rIns="171360" bIns="171360" anchor="t">
            <a:spAutoFit/>
          </a:bodyPr>
          <a:p>
            <a:pPr defTabSz="457200">
              <a:lnSpc>
                <a:spcPct val="120000"/>
              </a:lnSpc>
            </a:pPr>
            <a:r>
              <a:rPr lang="en-US" sz="1200" b="0" strike="noStrike" spc="-1">
                <a:solidFill>
                  <a:srgbClr val="E74C3C"/>
                </a:solidFill>
                <a:latin typeface="Consolas" panose="020B0609020204030204"/>
                <a:ea typeface="Consolas" panose="020B0609020204030204"/>
              </a:rPr>
              <a:t>// </a:t>
            </a:r>
            <a:r>
              <a:rPr lang="zh-CN" sz="1200" b="0" strike="noStrike" spc="-1">
                <a:solidFill>
                  <a:srgbClr val="E74C3C"/>
                </a:solidFill>
                <a:latin typeface="Consolas" panose="020B0609020204030204"/>
                <a:ea typeface="Consolas" panose="020B0609020204030204"/>
              </a:rPr>
              <a:t>计算最小公倍数</a:t>
            </a:r>
            <a:endParaRPr lang="en-US" sz="12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defTabSz="457200">
              <a:lnSpc>
                <a:spcPct val="120000"/>
              </a:lnSpc>
            </a:pPr>
            <a:r>
              <a:rPr lang="en-US" sz="1200" b="0" strike="noStrike" spc="-1">
                <a:solidFill>
                  <a:srgbClr val="E74C3C"/>
                </a:solidFill>
                <a:latin typeface="Consolas" panose="020B0609020204030204"/>
                <a:ea typeface="Consolas" panose="020B0609020204030204"/>
              </a:rPr>
              <a:t>int lcm(int a, int b) {</a:t>
            </a:r>
            <a:endParaRPr lang="en-US" sz="12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defTabSz="457200">
              <a:lnSpc>
                <a:spcPct val="120000"/>
              </a:lnSpc>
            </a:pPr>
            <a:r>
              <a:rPr lang="en-US" sz="1200" b="0" strike="noStrike" spc="-1">
                <a:solidFill>
                  <a:srgbClr val="E74C3C"/>
                </a:solidFill>
                <a:latin typeface="Consolas" panose="020B0609020204030204"/>
                <a:ea typeface="Consolas" panose="020B0609020204030204"/>
              </a:rPr>
              <a:t>    </a:t>
            </a:r>
            <a:r>
              <a:rPr lang="en-US" sz="1200" b="0" strike="noStrike" spc="-1">
                <a:solidFill>
                  <a:srgbClr val="E74C3C"/>
                </a:solidFill>
                <a:latin typeface="Consolas" panose="020B0609020204030204"/>
                <a:ea typeface="Consolas" panose="020B0609020204030204"/>
              </a:rPr>
              <a:t>return (a * b) / gcd(a, b);</a:t>
            </a:r>
            <a:endParaRPr lang="en-US" sz="12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defTabSz="457200">
              <a:lnSpc>
                <a:spcPct val="120000"/>
              </a:lnSpc>
            </a:pPr>
            <a:r>
              <a:rPr lang="en-US" sz="1200" b="0" strike="noStrike" spc="-1">
                <a:solidFill>
                  <a:srgbClr val="E74C3C"/>
                </a:solidFill>
                <a:latin typeface="Consolas" panose="020B0609020204030204"/>
                <a:ea typeface="Consolas" panose="020B0609020204030204"/>
              </a:rPr>
              <a:t>}</a:t>
            </a:r>
            <a:endParaRPr lang="en-US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52625" y="2700020"/>
            <a:ext cx="5316220" cy="10242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ustom Theme">
  <a:themeElements>
    <a:clrScheme name="Custom Colors">
      <a:dk1>
        <a:srgbClr val="2C3E50"/>
      </a:dk1>
      <a:lt1>
        <a:srgbClr val="FFFFFF"/>
      </a:lt1>
      <a:dk2>
        <a:srgbClr val="34495E"/>
      </a:dk2>
      <a:lt2>
        <a:srgbClr val="F8F9FA"/>
      </a:lt2>
      <a:accent1>
        <a:srgbClr val="3498DB"/>
      </a:accent1>
      <a:accent2>
        <a:srgbClr val="E67E22"/>
      </a:accent2>
      <a:accent3>
        <a:srgbClr val="2980B9"/>
      </a:accent3>
      <a:accent4>
        <a:srgbClr val="E74C3C"/>
      </a:accent4>
      <a:accent5>
        <a:srgbClr val="1ABC9C"/>
      </a:accent5>
      <a:accent6>
        <a:srgbClr val="9B59B6"/>
      </a:accent6>
      <a:hlink>
        <a:srgbClr val="3498DB"/>
      </a:hlink>
      <a:folHlink>
        <a:srgbClr val="800080"/>
      </a:folHlink>
    </a:clrScheme>
    <a:fontScheme name="Custom Fonts">
      <a:majorFont>
        <a:latin typeface="Segoe UI"/>
        <a:ea typeface="Segoe UI"/>
        <a:cs typeface="Segoe UI"/>
      </a:majorFont>
      <a:minorFont>
        <a:latin typeface="Segoe UI"/>
        <a:ea typeface="Segoe UI"/>
        <a:cs typeface="Segoe UI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770</Words>
  <Application>WPS 演示</Application>
  <PresentationFormat/>
  <Paragraphs>90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11</vt:i4>
      </vt:variant>
      <vt:variant>
        <vt:lpstr>幻灯片标题</vt:lpstr>
      </vt:variant>
      <vt:variant>
        <vt:i4>6</vt:i4>
      </vt:variant>
    </vt:vector>
  </HeadingPairs>
  <TitlesOfParts>
    <vt:vector size="31" baseType="lpstr">
      <vt:lpstr>Arial</vt:lpstr>
      <vt:lpstr>宋体</vt:lpstr>
      <vt:lpstr>Wingdings</vt:lpstr>
      <vt:lpstr>Segoe UI</vt:lpstr>
      <vt:lpstr>Times New Roman</vt:lpstr>
      <vt:lpstr>Symbol</vt:lpstr>
      <vt:lpstr>Arial</vt:lpstr>
      <vt:lpstr>Consolas</vt:lpstr>
      <vt:lpstr>Segoe UI Emoji</vt:lpstr>
      <vt:lpstr>微软雅黑</vt:lpstr>
      <vt:lpstr>Arial Unicode MS</vt:lpstr>
      <vt:lpstr>DejaVu Sans</vt:lpstr>
      <vt:lpstr>Calibri</vt:lpstr>
      <vt:lpstr>Segoe UI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junlin zhu</dc:creator>
  <cp:lastModifiedBy>Administrator</cp:lastModifiedBy>
  <cp:revision>24</cp:revision>
  <dcterms:created xsi:type="dcterms:W3CDTF">2025-04-30T07:26:00Z</dcterms:created>
  <dcterms:modified xsi:type="dcterms:W3CDTF">2025-09-21T13:22:57Z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自定义</vt:lpwstr>
  </property>
  <property fmtid="{D5CDD505-2E9C-101B-9397-08002B2CF9AE}" pid="3" name="Slides">
    <vt:r8>1</vt:r8>
  </property>
  <property fmtid="{D5CDD505-2E9C-101B-9397-08002B2CF9AE}" pid="4" name="KSOProductBuildVer">
    <vt:lpwstr>2052-11.8.2.10154</vt:lpwstr>
  </property>
</Properties>
</file>